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67" r:id="rId3"/>
    <p:sldId id="269" r:id="rId4"/>
    <p:sldId id="271" r:id="rId5"/>
  </p:sldIdLst>
  <p:sldSz cx="9144000" cy="6858000" type="screen4x3"/>
  <p:notesSz cx="6761163" cy="99425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29" autoAdjust="0"/>
  </p:normalViewPr>
  <p:slideViewPr>
    <p:cSldViewPr>
      <p:cViewPr varScale="1">
        <p:scale>
          <a:sx n="107" d="100"/>
          <a:sy n="107" d="100"/>
        </p:scale>
        <p:origin x="-1698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30.06.2017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30.06.2017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30.06.2017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30.06.2017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855" y="332656"/>
            <a:ext cx="8748701" cy="6192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556610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C:\Users\Администратор\Downloads\ЖКХ\Слайд №2 рост платы граждан в Московской области ниже  уровня инфляции  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000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0"/>
          </p:nvPr>
        </p:nvSpPr>
        <p:spPr>
          <a:xfrm>
            <a:off x="7110413" y="6590256"/>
            <a:ext cx="1905000" cy="182562"/>
          </a:xfrm>
        </p:spPr>
        <p:txBody>
          <a:bodyPr/>
          <a:lstStyle/>
          <a:p>
            <a:pPr>
              <a:defRPr/>
            </a:pPr>
            <a:fld id="{A75F70F0-0F10-43DB-B21C-44BBECAE22B0}" type="slidenum">
              <a:rPr lang="en-US" altLang="ru-RU" smtClean="0"/>
              <a:pPr>
                <a:defRPr/>
              </a:pPr>
              <a:t>3</a:t>
            </a:fld>
            <a:endParaRPr lang="en-US" altLang="ru-RU"/>
          </a:p>
        </p:txBody>
      </p:sp>
      <p:sp>
        <p:nvSpPr>
          <p:cNvPr id="6" name="TextBox 10"/>
          <p:cNvSpPr txBox="1">
            <a:spLocks noChangeArrowheads="1"/>
          </p:cNvSpPr>
          <p:nvPr/>
        </p:nvSpPr>
        <p:spPr bwMode="auto">
          <a:xfrm>
            <a:off x="3419872" y="126876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 altLang="ru-RU">
              <a:latin typeface="Calibri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915816" y="980728"/>
            <a:ext cx="2579552" cy="584775"/>
          </a:xfrm>
          <a:prstGeom prst="rect">
            <a:avLst/>
          </a:prstGeom>
          <a:gradFill>
            <a:gsLst>
              <a:gs pos="0">
                <a:schemeClr val="accent2">
                  <a:lumMod val="40000"/>
                  <a:lumOff val="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3200" b="1" dirty="0" smtClean="0">
                <a:solidFill>
                  <a:srgbClr val="FF0000"/>
                </a:solidFill>
                <a:latin typeface="+mn-lt"/>
              </a:rPr>
              <a:t>г.о. Люберцы</a:t>
            </a:r>
            <a:endParaRPr lang="ru-RU" sz="32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400511" y="976140"/>
            <a:ext cx="1875835" cy="584775"/>
          </a:xfrm>
          <a:prstGeom prst="rect">
            <a:avLst/>
          </a:prstGeom>
          <a:gradFill>
            <a:gsLst>
              <a:gs pos="0">
                <a:schemeClr val="accent2">
                  <a:lumMod val="40000"/>
                  <a:lumOff val="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</a:gradFill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3200" b="1" dirty="0" smtClean="0">
                <a:solidFill>
                  <a:srgbClr val="FF0000"/>
                </a:solidFill>
                <a:latin typeface="+mn-lt"/>
              </a:rPr>
              <a:t>г. Москва</a:t>
            </a:r>
            <a:endParaRPr lang="ru-RU" sz="32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110461" y="189650"/>
            <a:ext cx="8904952" cy="461665"/>
          </a:xfrm>
          <a:prstGeom prst="rect">
            <a:avLst/>
          </a:prstGeom>
          <a:gradFill>
            <a:gsLst>
              <a:gs pos="0">
                <a:schemeClr val="accent6">
                  <a:lumMod val="60000"/>
                  <a:lumOff val="4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wrap="square">
            <a:spAutoFit/>
          </a:bodyPr>
          <a:lstStyle/>
          <a:p>
            <a:pPr algn="ctr" defTabSz="457200"/>
            <a:r>
              <a:rPr lang="ru-RU" sz="2400" b="1" i="1" dirty="0" smtClean="0">
                <a:solidFill>
                  <a:srgbClr val="FF0000"/>
                </a:solidFill>
              </a:rPr>
              <a:t>Средний рост тарифов на коммунальные услуги с 01.07.2017</a:t>
            </a:r>
            <a:endParaRPr lang="en-US" altLang="ru-RU" sz="2400" b="1" i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323528" y="1916832"/>
            <a:ext cx="2499852" cy="461665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2400" b="1" dirty="0" smtClean="0"/>
              <a:t>теплоснабжение</a:t>
            </a:r>
            <a:r>
              <a:rPr lang="ru-RU" sz="2400" dirty="0" smtClean="0"/>
              <a:t> </a:t>
            </a:r>
            <a:endParaRPr lang="ru-RU" sz="2400" b="1" dirty="0">
              <a:solidFill>
                <a:schemeClr val="tx2"/>
              </a:solidFill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251520" y="2996952"/>
            <a:ext cx="2560574" cy="830997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400" b="1" dirty="0" smtClean="0"/>
              <a:t>водоснабжение </a:t>
            </a:r>
          </a:p>
          <a:p>
            <a:pPr algn="ctr">
              <a:defRPr/>
            </a:pPr>
            <a:r>
              <a:rPr lang="ru-RU" sz="2400" b="1" dirty="0" smtClean="0"/>
              <a:t>и водоотведение </a:t>
            </a:r>
            <a:endParaRPr lang="ru-RU" sz="2400" b="1" dirty="0">
              <a:solidFill>
                <a:schemeClr val="tx2"/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323528" y="4437113"/>
            <a:ext cx="2376264" cy="461665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wrap="square">
            <a:spAutoFit/>
          </a:bodyPr>
          <a:lstStyle/>
          <a:p>
            <a:r>
              <a:rPr lang="ru-RU" sz="2400" b="1" dirty="0" smtClean="0"/>
              <a:t>электроэнергия</a:t>
            </a:r>
            <a:endParaRPr lang="ru-RU" sz="2400" b="1" dirty="0">
              <a:solidFill>
                <a:schemeClr val="tx2"/>
              </a:solidFill>
            </a:endParaRPr>
          </a:p>
        </p:txBody>
      </p:sp>
      <p:sp>
        <p:nvSpPr>
          <p:cNvPr id="24" name="Прямоугольник 23"/>
          <p:cNvSpPr/>
          <p:nvPr/>
        </p:nvSpPr>
        <p:spPr bwMode="auto">
          <a:xfrm>
            <a:off x="2987824" y="1772816"/>
            <a:ext cx="2452176" cy="7170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ru-RU" sz="1600" b="1" dirty="0" smtClean="0"/>
              <a:t> </a:t>
            </a:r>
            <a:r>
              <a:rPr lang="ru-RU" sz="3200" b="1" dirty="0" smtClean="0"/>
              <a:t>3,6 %</a:t>
            </a:r>
            <a:endParaRPr lang="ru-RU" sz="3200" dirty="0"/>
          </a:p>
        </p:txBody>
      </p:sp>
      <p:sp>
        <p:nvSpPr>
          <p:cNvPr id="29" name="Прямоугольник 28"/>
          <p:cNvSpPr/>
          <p:nvPr/>
        </p:nvSpPr>
        <p:spPr bwMode="auto">
          <a:xfrm>
            <a:off x="2987824" y="2996952"/>
            <a:ext cx="2452176" cy="7170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ru-RU" sz="3200" b="1" dirty="0" smtClean="0"/>
              <a:t>5,0 %</a:t>
            </a:r>
            <a:endParaRPr lang="ru-RU" sz="3200" dirty="0"/>
          </a:p>
        </p:txBody>
      </p:sp>
      <p:sp>
        <p:nvSpPr>
          <p:cNvPr id="30" name="Прямоугольник 29"/>
          <p:cNvSpPr/>
          <p:nvPr/>
        </p:nvSpPr>
        <p:spPr bwMode="auto">
          <a:xfrm>
            <a:off x="2987824" y="4293096"/>
            <a:ext cx="2459876" cy="7170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ru-RU" sz="3200" b="1" dirty="0" smtClean="0"/>
              <a:t>4,8 %</a:t>
            </a:r>
            <a:endParaRPr lang="ru-RU" sz="3200" dirty="0"/>
          </a:p>
        </p:txBody>
      </p:sp>
      <p:sp>
        <p:nvSpPr>
          <p:cNvPr id="31" name="Прямоугольник 30"/>
          <p:cNvSpPr/>
          <p:nvPr/>
        </p:nvSpPr>
        <p:spPr bwMode="auto">
          <a:xfrm>
            <a:off x="6228184" y="1700808"/>
            <a:ext cx="2431393" cy="7170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ru-RU" sz="3200" b="1" dirty="0" smtClean="0"/>
              <a:t>4,7</a:t>
            </a:r>
            <a:r>
              <a:rPr lang="ru-RU" sz="1600" b="1" dirty="0" smtClean="0"/>
              <a:t> </a:t>
            </a:r>
            <a:r>
              <a:rPr lang="ru-RU" sz="3200" b="1" dirty="0" smtClean="0"/>
              <a:t>%</a:t>
            </a:r>
            <a:endParaRPr lang="ru-RU" sz="3200" dirty="0"/>
          </a:p>
        </p:txBody>
      </p:sp>
      <p:sp>
        <p:nvSpPr>
          <p:cNvPr id="32" name="Прямоугольник 31"/>
          <p:cNvSpPr/>
          <p:nvPr/>
        </p:nvSpPr>
        <p:spPr bwMode="auto">
          <a:xfrm>
            <a:off x="6372200" y="2996952"/>
            <a:ext cx="2431393" cy="7170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ru-RU" sz="3200" b="1" dirty="0" smtClean="0"/>
              <a:t>7,2 %</a:t>
            </a:r>
            <a:endParaRPr lang="ru-RU" sz="3200" dirty="0"/>
          </a:p>
        </p:txBody>
      </p:sp>
      <p:sp>
        <p:nvSpPr>
          <p:cNvPr id="33" name="Прямоугольник 32"/>
          <p:cNvSpPr/>
          <p:nvPr/>
        </p:nvSpPr>
        <p:spPr bwMode="auto">
          <a:xfrm>
            <a:off x="6300192" y="4365104"/>
            <a:ext cx="2431393" cy="7170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ru-RU" sz="3200" b="1" dirty="0" smtClean="0"/>
              <a:t>7,2 %</a:t>
            </a:r>
            <a:endParaRPr lang="ru-RU" sz="3200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395536" y="5517232"/>
            <a:ext cx="1512168" cy="461665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wrap="square">
            <a:spAutoFit/>
          </a:bodyPr>
          <a:lstStyle/>
          <a:p>
            <a:r>
              <a:rPr lang="ru-RU" sz="2400" b="1" dirty="0" smtClean="0"/>
              <a:t>газ</a:t>
            </a:r>
            <a:endParaRPr lang="ru-RU" sz="2400" b="1" dirty="0">
              <a:solidFill>
                <a:schemeClr val="tx2"/>
              </a:solidFill>
            </a:endParaRPr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2987824" y="5373216"/>
            <a:ext cx="2459876" cy="7170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ru-RU" sz="3200" b="1" dirty="0" smtClean="0"/>
              <a:t>3,9 %</a:t>
            </a:r>
            <a:endParaRPr lang="ru-RU" sz="3200" dirty="0"/>
          </a:p>
        </p:txBody>
      </p:sp>
      <p:sp>
        <p:nvSpPr>
          <p:cNvPr id="28" name="Прямоугольник 27"/>
          <p:cNvSpPr/>
          <p:nvPr/>
        </p:nvSpPr>
        <p:spPr bwMode="auto">
          <a:xfrm>
            <a:off x="6372200" y="5373216"/>
            <a:ext cx="2459876" cy="7170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ru-RU" sz="3200" b="1" dirty="0" smtClean="0"/>
              <a:t>3,9 %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667718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13867" y="476672"/>
            <a:ext cx="7272808" cy="369332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40000"/>
                  <a:lumOff val="60000"/>
                </a:schemeClr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  <a:tileRect/>
          </a:gradFill>
        </p:spPr>
        <p:txBody>
          <a:bodyPr wrap="square">
            <a:spAutoFit/>
          </a:bodyPr>
          <a:lstStyle/>
          <a:p>
            <a:pPr algn="ctr"/>
            <a:r>
              <a:rPr lang="ru-RU" b="1" i="1" dirty="0" smtClean="0"/>
              <a:t>Жилые дома с лифтом, мусоропроводом и газовыми плитами</a:t>
            </a:r>
            <a:endParaRPr lang="ru-RU" b="1" i="1" dirty="0"/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1964628"/>
              </p:ext>
            </p:extLst>
          </p:nvPr>
        </p:nvGraphicFramePr>
        <p:xfrm>
          <a:off x="3362139" y="1412776"/>
          <a:ext cx="2376264" cy="504056"/>
        </p:xfrm>
        <a:graphic>
          <a:graphicData uri="http://schemas.openxmlformats.org/drawingml/2006/table">
            <a:tbl>
              <a:tblPr/>
              <a:tblGrid>
                <a:gridCol w="2376264"/>
              </a:tblGrid>
              <a:tr h="504056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1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1 - </a:t>
                      </a:r>
                      <a:r>
                        <a:rPr lang="ru-RU" sz="1600" b="1" i="1" u="none" strike="noStrike" baseline="0" dirty="0">
                          <a:solidFill>
                            <a:srgbClr val="000000"/>
                          </a:solidFill>
                          <a:latin typeface="Times New Roman"/>
                        </a:rPr>
                        <a:t>комнатная </a:t>
                      </a:r>
                      <a:r>
                        <a:rPr lang="ru-RU" sz="1600" b="1" i="1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квартира </a:t>
                      </a:r>
                      <a:endParaRPr lang="ru-RU" sz="1600" b="1" i="1" u="none" strike="noStrike" baseline="0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6293662"/>
              </p:ext>
            </p:extLst>
          </p:nvPr>
        </p:nvGraphicFramePr>
        <p:xfrm>
          <a:off x="2231741" y="2021150"/>
          <a:ext cx="4752527" cy="432048"/>
        </p:xfrm>
        <a:graphic>
          <a:graphicData uri="http://schemas.openxmlformats.org/drawingml/2006/table">
            <a:tbl>
              <a:tblPr/>
              <a:tblGrid>
                <a:gridCol w="1368152"/>
                <a:gridCol w="1214217"/>
                <a:gridCol w="1219653"/>
                <a:gridCol w="950505"/>
              </a:tblGrid>
              <a:tr h="432048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Увеличение -</a:t>
                      </a:r>
                      <a:endParaRPr lang="ru-RU" sz="1600" b="1" i="0" u="none" strike="noStrike" baseline="0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1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140,46 руб.</a:t>
                      </a:r>
                      <a:endParaRPr lang="ru-RU" sz="1600" b="1" i="1" u="none" strike="noStrike" baseline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       или</a:t>
                      </a:r>
                      <a:r>
                        <a:rPr lang="ru-RU" sz="1600" b="1" i="0" u="none" strike="noStrike" baseline="0" dirty="0">
                          <a:solidFill>
                            <a:srgbClr val="000000"/>
                          </a:solidFill>
                          <a:latin typeface="Times New Roman"/>
                        </a:rPr>
                        <a:t>: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103,43 %</a:t>
                      </a:r>
                      <a:endParaRPr lang="ru-RU" sz="1600" b="1" i="0" u="none" strike="noStrike" baseline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8734829"/>
              </p:ext>
            </p:extLst>
          </p:nvPr>
        </p:nvGraphicFramePr>
        <p:xfrm>
          <a:off x="3383868" y="3031725"/>
          <a:ext cx="2448272" cy="504056"/>
        </p:xfrm>
        <a:graphic>
          <a:graphicData uri="http://schemas.openxmlformats.org/drawingml/2006/table">
            <a:tbl>
              <a:tblPr/>
              <a:tblGrid>
                <a:gridCol w="2448272"/>
              </a:tblGrid>
              <a:tr h="504056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1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2-х </a:t>
                      </a:r>
                      <a:r>
                        <a:rPr lang="ru-RU" sz="1600" b="1" i="1" u="none" strike="noStrike" baseline="0" dirty="0">
                          <a:solidFill>
                            <a:srgbClr val="000000"/>
                          </a:solidFill>
                          <a:latin typeface="Times New Roman"/>
                        </a:rPr>
                        <a:t>комнатная </a:t>
                      </a:r>
                      <a:r>
                        <a:rPr lang="ru-RU" sz="1600" b="1" i="1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квартира </a:t>
                      </a:r>
                      <a:endParaRPr lang="ru-RU" sz="1600" b="1" i="1" u="none" strike="noStrike" baseline="0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6892605"/>
              </p:ext>
            </p:extLst>
          </p:nvPr>
        </p:nvGraphicFramePr>
        <p:xfrm>
          <a:off x="2267743" y="3645024"/>
          <a:ext cx="4730799" cy="432048"/>
        </p:xfrm>
        <a:graphic>
          <a:graphicData uri="http://schemas.openxmlformats.org/drawingml/2006/table">
            <a:tbl>
              <a:tblPr/>
              <a:tblGrid>
                <a:gridCol w="1482788"/>
                <a:gridCol w="1087774"/>
                <a:gridCol w="1214077"/>
                <a:gridCol w="946160"/>
              </a:tblGrid>
              <a:tr h="432048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Увеличение -</a:t>
                      </a:r>
                      <a:endParaRPr lang="ru-RU" sz="1600" b="1" i="0" u="none" strike="noStrike" baseline="0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1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306,43  руб.</a:t>
                      </a:r>
                      <a:endParaRPr lang="ru-RU" sz="1600" b="1" i="1" u="none" strike="noStrike" baseline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       или</a:t>
                      </a:r>
                      <a:r>
                        <a:rPr lang="ru-RU" sz="1600" b="1" i="0" u="none" strike="noStrike" baseline="0" dirty="0">
                          <a:solidFill>
                            <a:srgbClr val="000000"/>
                          </a:solidFill>
                          <a:latin typeface="Times New Roman"/>
                        </a:rPr>
                        <a:t>: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103,97%</a:t>
                      </a:r>
                      <a:endParaRPr lang="ru-RU" sz="1600" b="1" i="0" u="none" strike="noStrike" baseline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8368491"/>
              </p:ext>
            </p:extLst>
          </p:nvPr>
        </p:nvGraphicFramePr>
        <p:xfrm>
          <a:off x="3419872" y="4653136"/>
          <a:ext cx="2448272" cy="504056"/>
        </p:xfrm>
        <a:graphic>
          <a:graphicData uri="http://schemas.openxmlformats.org/drawingml/2006/table">
            <a:tbl>
              <a:tblPr/>
              <a:tblGrid>
                <a:gridCol w="2448272"/>
              </a:tblGrid>
              <a:tr h="504056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3-х </a:t>
                      </a:r>
                      <a:r>
                        <a:rPr lang="ru-RU" sz="1600" b="1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комнатная </a:t>
                      </a:r>
                      <a:r>
                        <a:rPr lang="ru-RU" sz="1600" b="1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квартира </a:t>
                      </a:r>
                      <a:endParaRPr lang="ru-RU" sz="1600" b="1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" name="Таблица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3355631"/>
              </p:ext>
            </p:extLst>
          </p:nvPr>
        </p:nvGraphicFramePr>
        <p:xfrm>
          <a:off x="2267744" y="5301208"/>
          <a:ext cx="4752530" cy="432048"/>
        </p:xfrm>
        <a:graphic>
          <a:graphicData uri="http://schemas.openxmlformats.org/drawingml/2006/table">
            <a:tbl>
              <a:tblPr/>
              <a:tblGrid>
                <a:gridCol w="1347731"/>
                <a:gridCol w="1234639"/>
                <a:gridCol w="1219654"/>
                <a:gridCol w="950506"/>
              </a:tblGrid>
              <a:tr h="432048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Увеличение -</a:t>
                      </a:r>
                      <a:endParaRPr lang="ru-RU" sz="1600" b="1" i="0" u="none" strike="noStrike" baseline="0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1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455,83  руб.</a:t>
                      </a:r>
                      <a:endParaRPr lang="ru-RU" sz="1600" b="1" i="1" u="none" strike="noStrike" baseline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       или</a:t>
                      </a:r>
                      <a:r>
                        <a:rPr lang="ru-RU" sz="1600" b="1" i="0" u="none" strike="noStrike" baseline="0" dirty="0">
                          <a:solidFill>
                            <a:srgbClr val="000000"/>
                          </a:solidFill>
                          <a:latin typeface="Times New Roman"/>
                        </a:rPr>
                        <a:t>: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104,24 %</a:t>
                      </a:r>
                      <a:endParaRPr lang="ru-RU" sz="1600" b="1" i="0" u="none" strike="noStrike" baseline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77724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</TotalTime>
  <Words>87</Words>
  <Application>Microsoft Office PowerPoint</Application>
  <PresentationFormat>Экран (4:3)</PresentationFormat>
  <Paragraphs>33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Администратор</dc:creator>
  <cp:lastModifiedBy>admin</cp:lastModifiedBy>
  <cp:revision>63</cp:revision>
  <cp:lastPrinted>2017-06-30T12:50:34Z</cp:lastPrinted>
  <dcterms:created xsi:type="dcterms:W3CDTF">2017-06-30T08:26:20Z</dcterms:created>
  <dcterms:modified xsi:type="dcterms:W3CDTF">2017-06-30T13:21:49Z</dcterms:modified>
</cp:coreProperties>
</file>